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314" r:id="rId6"/>
    <p:sldId id="315" r:id="rId7"/>
    <p:sldId id="316" r:id="rId8"/>
    <p:sldId id="317" r:id="rId9"/>
    <p:sldId id="318" r:id="rId10"/>
    <p:sldId id="321" r:id="rId11"/>
    <p:sldId id="326" r:id="rId12"/>
    <p:sldId id="327" r:id="rId13"/>
    <p:sldId id="328" r:id="rId14"/>
    <p:sldId id="319" r:id="rId15"/>
    <p:sldId id="260" r:id="rId16"/>
    <p:sldId id="259" r:id="rId17"/>
    <p:sldId id="261" r:id="rId18"/>
    <p:sldId id="262" r:id="rId19"/>
    <p:sldId id="263" r:id="rId20"/>
    <p:sldId id="265" r:id="rId21"/>
    <p:sldId id="267" r:id="rId22"/>
    <p:sldId id="268" r:id="rId23"/>
    <p:sldId id="269" r:id="rId24"/>
    <p:sldId id="266" r:id="rId25"/>
    <p:sldId id="271" r:id="rId26"/>
    <p:sldId id="272" r:id="rId27"/>
    <p:sldId id="273" r:id="rId28"/>
    <p:sldId id="274" r:id="rId29"/>
    <p:sldId id="275" r:id="rId30"/>
    <p:sldId id="264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7" userDrawn="1">
          <p15:clr>
            <a:srgbClr val="A4A3A4"/>
          </p15:clr>
        </p15:guide>
        <p15:guide id="2" pos="37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942" y="96"/>
      </p:cViewPr>
      <p:guideLst>
        <p:guide orient="horz" pos="1937"/>
        <p:guide pos="37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/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/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/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/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/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/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/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90" y="198755"/>
            <a:ext cx="6001385" cy="65951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3670" y="2680335"/>
            <a:ext cx="5708650" cy="1903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AI Chatbot Presentation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73100" y="944245"/>
            <a:ext cx="5565775" cy="37306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104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2024380"/>
            <a:ext cx="6179820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73100" y="944245"/>
            <a:ext cx="5565775" cy="37306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104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s 5"/>
          <p:cNvSpPr/>
          <p:nvPr/>
        </p:nvSpPr>
        <p:spPr>
          <a:xfrm>
            <a:off x="8138795" y="361950"/>
            <a:ext cx="3081655" cy="6775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IN" altLang="en-US"/>
              <a:t>Bag of Words</a:t>
            </a:r>
            <a:endParaRPr lang="en-I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814195"/>
            <a:ext cx="4990465" cy="3193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19020000">
            <a:off x="11392535" y="95250"/>
            <a:ext cx="1159510" cy="135001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854710" y="1313815"/>
            <a:ext cx="3020695" cy="274828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dirty="0">
                <a:solidFill>
                  <a:schemeClr val="bg1"/>
                </a:solidFill>
                <a:latin typeface="Montserrat" panose="00000500000000000000" pitchFamily="2" charset="0"/>
              </a:rPr>
              <a:t>Output of simple bot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reeform: Shape 64"/>
          <p:cNvSpPr/>
          <p:nvPr/>
        </p:nvSpPr>
        <p:spPr>
          <a:xfrm rot="2880000">
            <a:off x="277495" y="5979795"/>
            <a:ext cx="1366520" cy="159766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sp>
        <p:nvSpPr>
          <p:cNvPr id="5" name="Rectangles 4"/>
          <p:cNvSpPr/>
          <p:nvPr/>
        </p:nvSpPr>
        <p:spPr>
          <a:xfrm>
            <a:off x="7564120" y="361950"/>
            <a:ext cx="3081655" cy="6775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IN" altLang="en-US"/>
              <a:t>Chatbot using Python &amp; NLTK</a:t>
            </a:r>
            <a:endParaRPr lang="en-IN" altLang="en-US"/>
          </a:p>
        </p:txBody>
      </p:sp>
      <p:pic>
        <p:nvPicPr>
          <p:cNvPr id="2" name="Picture 1" descr="outpu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2252345"/>
            <a:ext cx="7498080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672869" y="2121271"/>
            <a:ext cx="5680306" cy="2799814"/>
            <a:chOff x="7356244" y="1328572"/>
            <a:chExt cx="5680306" cy="2799814"/>
          </a:xfrm>
        </p:grpSpPr>
        <p:sp>
          <p:nvSpPr>
            <p:cNvPr id="5" name="TextBox 4"/>
            <p:cNvSpPr txBox="1"/>
            <p:nvPr/>
          </p:nvSpPr>
          <p:spPr>
            <a:xfrm>
              <a:off x="7356244" y="1328572"/>
              <a:ext cx="556600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Advantages In Customer Service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56244" y="2652011"/>
              <a:ext cx="5680306" cy="1476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AI Chatbots in customer service offer 24/7 availability, quick response times, personalized interactions, and efficient issue resolution.</a:t>
              </a:r>
              <a:endParaRPr lang="en-I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104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19" name="Freeform: Shape 18"/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" name="Group 11"/>
          <p:cNvGrpSpPr/>
          <p:nvPr/>
        </p:nvGrpSpPr>
        <p:grpSpPr>
          <a:xfrm>
            <a:off x="577849" y="1934243"/>
            <a:ext cx="5083340" cy="2619940"/>
            <a:chOff x="7356244" y="1648488"/>
            <a:chExt cx="5083340" cy="2619940"/>
          </a:xfrm>
        </p:grpSpPr>
        <p:sp>
          <p:nvSpPr>
            <p:cNvPr id="13" name="TextBox 12"/>
            <p:cNvSpPr txBox="1"/>
            <p:nvPr/>
          </p:nvSpPr>
          <p:spPr>
            <a:xfrm>
              <a:off x="7356244" y="1648488"/>
              <a:ext cx="508334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Enhancing</a:t>
              </a:r>
              <a:endPara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Experience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56244" y="2930483"/>
              <a:ext cx="5083340" cy="133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By providing seamless and personalized interactions, AI Chatbots enhance user experience, making interactions more efficient and satisfying.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027" name="Picture 3" descr="Chatbot Portal - Create AI Powered Chatbots for your Busines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/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7035570" y="2036356"/>
            <a:ext cx="3946756" cy="2415507"/>
            <a:chOff x="7356245" y="2268211"/>
            <a:chExt cx="3946756" cy="2415507"/>
          </a:xfrm>
        </p:grpSpPr>
        <p:sp>
          <p:nvSpPr>
            <p:cNvPr id="11" name="TextBox 10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Role Of NLP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6245" y="2930483"/>
              <a:ext cx="3946756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Natural Language Processing (NLP) enables AI Chatbots to understand and process human language, allowing for more effective communication.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5" name="Picture 14" descr="A picture containing screenshot, carto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813" y="700929"/>
            <a:ext cx="12180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Design Principles For Interactions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350253" y="1971216"/>
            <a:ext cx="4601287" cy="676733"/>
            <a:chOff x="1350253" y="1971216"/>
            <a:chExt cx="4601287" cy="676733"/>
          </a:xfrm>
        </p:grpSpPr>
        <p:sp>
          <p:nvSpPr>
            <p:cNvPr id="50" name="Rectangle: Top Corners Rounded 49"/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/>
            <p:cNvSpPr/>
            <p:nvPr/>
          </p:nvSpPr>
          <p:spPr>
            <a:xfrm rot="2700000">
              <a:off x="1350253" y="2048261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26985" y="2155695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User-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Centered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Design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375395" y="2109509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350253" y="2848425"/>
            <a:ext cx="4601287" cy="676733"/>
            <a:chOff x="1350253" y="2848425"/>
            <a:chExt cx="4601287" cy="676733"/>
          </a:xfrm>
        </p:grpSpPr>
        <p:sp>
          <p:nvSpPr>
            <p:cNvPr id="56" name="Rectangle: Top Corners Rounded 55"/>
            <p:cNvSpPr/>
            <p:nvPr/>
          </p:nvSpPr>
          <p:spPr>
            <a:xfrm rot="5400000" flipH="1">
              <a:off x="34431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 rot="2700000">
              <a:off x="13502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26985" y="3032904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Clarity and Simplicity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753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2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350253" y="3725634"/>
            <a:ext cx="4601287" cy="676733"/>
            <a:chOff x="1350253" y="3725634"/>
            <a:chExt cx="4601287" cy="676733"/>
          </a:xfrm>
        </p:grpSpPr>
        <p:sp>
          <p:nvSpPr>
            <p:cNvPr id="62" name="Rectangle: Top Corners Rounded 61"/>
            <p:cNvSpPr/>
            <p:nvPr/>
          </p:nvSpPr>
          <p:spPr>
            <a:xfrm rot="5400000" flipH="1">
              <a:off x="34431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3" name="Rectangle: Rounded Corners 62"/>
            <p:cNvSpPr/>
            <p:nvPr/>
          </p:nvSpPr>
          <p:spPr>
            <a:xfrm rot="2700000">
              <a:off x="13502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26985" y="3910113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Consistency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753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3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350253" y="4602843"/>
            <a:ext cx="4601287" cy="676733"/>
            <a:chOff x="1350253" y="4602843"/>
            <a:chExt cx="4601287" cy="676733"/>
          </a:xfrm>
        </p:grpSpPr>
        <p:sp>
          <p:nvSpPr>
            <p:cNvPr id="68" name="Rectangle: Top Corners Rounded 67"/>
            <p:cNvSpPr/>
            <p:nvPr/>
          </p:nvSpPr>
          <p:spPr>
            <a:xfrm rot="5400000" flipH="1">
              <a:off x="3443181" y="2771218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 rot="2700000">
              <a:off x="13502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26985" y="4787322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Feedback and Responsiveness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753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4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350253" y="5480051"/>
            <a:ext cx="4601287" cy="676733"/>
            <a:chOff x="1350253" y="5480051"/>
            <a:chExt cx="4601287" cy="676733"/>
          </a:xfrm>
        </p:grpSpPr>
        <p:sp>
          <p:nvSpPr>
            <p:cNvPr id="74" name="Rectangle: Top Corners Rounded 73"/>
            <p:cNvSpPr/>
            <p:nvPr/>
          </p:nvSpPr>
          <p:spPr>
            <a:xfrm rot="5400000" flipH="1">
              <a:off x="34431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: Rounded Corners 74"/>
            <p:cNvSpPr/>
            <p:nvPr/>
          </p:nvSpPr>
          <p:spPr>
            <a:xfrm rot="2700000">
              <a:off x="13502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26985" y="5664530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Contextual Relevance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75395" y="5618344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5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747753" y="1971216"/>
            <a:ext cx="4601287" cy="676733"/>
            <a:chOff x="6747753" y="1971216"/>
            <a:chExt cx="4601287" cy="676733"/>
          </a:xfrm>
        </p:grpSpPr>
        <p:sp>
          <p:nvSpPr>
            <p:cNvPr id="53" name="Rectangle: Top Corners Rounded 52"/>
            <p:cNvSpPr/>
            <p:nvPr/>
          </p:nvSpPr>
          <p:spPr>
            <a:xfrm rot="5400000" flipH="1">
              <a:off x="88406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/>
            <p:cNvSpPr/>
            <p:nvPr/>
          </p:nvSpPr>
          <p:spPr>
            <a:xfrm rot="2700000">
              <a:off x="6747753" y="2048261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624485" y="2155695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Accessibility and Inclusivity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72895" y="2109509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6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747753" y="2848425"/>
            <a:ext cx="4601287" cy="676733"/>
            <a:chOff x="6747753" y="2848425"/>
            <a:chExt cx="4601287" cy="676733"/>
          </a:xfrm>
        </p:grpSpPr>
        <p:sp>
          <p:nvSpPr>
            <p:cNvPr id="59" name="Rectangle: Top Corners Rounded 58"/>
            <p:cNvSpPr/>
            <p:nvPr/>
          </p:nvSpPr>
          <p:spPr>
            <a:xfrm rot="5400000" flipH="1">
              <a:off x="88406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0" name="Rectangle: Rounded Corners 59"/>
            <p:cNvSpPr/>
            <p:nvPr/>
          </p:nvSpPr>
          <p:spPr>
            <a:xfrm rot="2700000">
              <a:off x="67477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24485" y="3032904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Learnability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728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7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747753" y="3725634"/>
            <a:ext cx="4601287" cy="676733"/>
            <a:chOff x="6747753" y="3725634"/>
            <a:chExt cx="4601287" cy="676733"/>
          </a:xfrm>
        </p:grpSpPr>
        <p:sp>
          <p:nvSpPr>
            <p:cNvPr id="65" name="Rectangle: Top Corners Rounded 64"/>
            <p:cNvSpPr/>
            <p:nvPr/>
          </p:nvSpPr>
          <p:spPr>
            <a:xfrm rot="5400000" flipH="1">
              <a:off x="88406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/>
            <p:cNvSpPr/>
            <p:nvPr/>
          </p:nvSpPr>
          <p:spPr>
            <a:xfrm rot="2700000">
              <a:off x="67477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24485" y="3910113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Flexibility and Control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7728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8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747753" y="4602843"/>
            <a:ext cx="4601287" cy="676733"/>
            <a:chOff x="6747753" y="4602843"/>
            <a:chExt cx="4601287" cy="676733"/>
          </a:xfrm>
        </p:grpSpPr>
        <p:sp>
          <p:nvSpPr>
            <p:cNvPr id="71" name="Rectangle: Top Corners Rounded 70"/>
            <p:cNvSpPr/>
            <p:nvPr/>
          </p:nvSpPr>
          <p:spPr>
            <a:xfrm rot="5400000" flipH="1">
              <a:off x="8840681" y="2771218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 rot="2700000">
              <a:off x="67477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624485" y="4787322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Error Prevention and Recovery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7728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9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747753" y="5480051"/>
            <a:ext cx="4601287" cy="676733"/>
            <a:chOff x="6747753" y="5480051"/>
            <a:chExt cx="4601287" cy="676733"/>
          </a:xfrm>
        </p:grpSpPr>
        <p:sp>
          <p:nvSpPr>
            <p:cNvPr id="77" name="Rectangle: Top Corners Rounded 76"/>
            <p:cNvSpPr/>
            <p:nvPr/>
          </p:nvSpPr>
          <p:spPr>
            <a:xfrm rot="5400000" flipH="1">
              <a:off x="88406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8" name="Rectangle: Rounded Corners 77"/>
            <p:cNvSpPr/>
            <p:nvPr/>
          </p:nvSpPr>
          <p:spPr>
            <a:xfrm rot="2700000">
              <a:off x="67477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24485" y="5664530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Delight and Emotional Engagement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72895" y="5601030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10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6137570" y="0"/>
            <a:ext cx="6061266" cy="6862608"/>
          </a:xfrm>
          <a:custGeom>
            <a:avLst/>
            <a:gdLst>
              <a:gd name="connsiteX0" fmla="*/ 6060189 w 6061266"/>
              <a:gd name="connsiteY0" fmla="*/ -396 h 6862608"/>
              <a:gd name="connsiteX1" fmla="*/ 6060189 w 6061266"/>
              <a:gd name="connsiteY1" fmla="*/ 6862213 h 6862608"/>
              <a:gd name="connsiteX2" fmla="*/ 3304519 w 6061266"/>
              <a:gd name="connsiteY2" fmla="*/ 6862213 h 6862608"/>
              <a:gd name="connsiteX3" fmla="*/ 449098 w 6061266"/>
              <a:gd name="connsiteY3" fmla="*/ 4006249 h 6862608"/>
              <a:gd name="connsiteX4" fmla="*/ 447741 w 6061266"/>
              <a:gd name="connsiteY4" fmla="*/ 1835732 h 6862608"/>
              <a:gd name="connsiteX5" fmla="*/ 449098 w 6061266"/>
              <a:gd name="connsiteY5" fmla="*/ 1834458 h 6862608"/>
              <a:gd name="connsiteX6" fmla="*/ 2283951 w 6061266"/>
              <a:gd name="connsiteY6" fmla="*/ -396 h 68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266" h="6862608">
                <a:moveTo>
                  <a:pt x="6060189" y="-396"/>
                </a:moveTo>
                <a:lnTo>
                  <a:pt x="6060189" y="6862213"/>
                </a:lnTo>
                <a:lnTo>
                  <a:pt x="3304519" y="6862213"/>
                </a:lnTo>
                <a:lnTo>
                  <a:pt x="449098" y="4006249"/>
                </a:lnTo>
                <a:cubicBezTo>
                  <a:pt x="-150502" y="3407244"/>
                  <a:pt x="-151316" y="2435468"/>
                  <a:pt x="447741" y="1835732"/>
                </a:cubicBezTo>
                <a:cubicBezTo>
                  <a:pt x="448284" y="1835326"/>
                  <a:pt x="448555" y="1834892"/>
                  <a:pt x="449098" y="1834458"/>
                </a:cubicBezTo>
                <a:lnTo>
                  <a:pt x="2283951" y="-396"/>
                </a:lnTo>
                <a:close/>
              </a:path>
            </a:pathLst>
          </a:custGeom>
          <a:gradFill>
            <a:gsLst>
              <a:gs pos="0">
                <a:srgbClr val="A327E1"/>
              </a:gs>
              <a:gs pos="40000">
                <a:srgbClr val="8227DF"/>
              </a:gs>
              <a:gs pos="100000">
                <a:srgbClr val="4826DC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8" name="Rectangle: Rounded Corners 7"/>
          <p:cNvSpPr/>
          <p:nvPr/>
        </p:nvSpPr>
        <p:spPr>
          <a:xfrm rot="2700000">
            <a:off x="5612356" y="531330"/>
            <a:ext cx="1006201" cy="1006201"/>
          </a:xfrm>
          <a:prstGeom prst="roundRect">
            <a:avLst/>
          </a:pr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9" name="Freeform: Shape 8"/>
          <p:cNvSpPr/>
          <p:nvPr/>
        </p:nvSpPr>
        <p:spPr>
          <a:xfrm>
            <a:off x="7968833" y="1155288"/>
            <a:ext cx="179988" cy="179988"/>
          </a:xfrm>
          <a:custGeom>
            <a:avLst/>
            <a:gdLst>
              <a:gd name="connsiteX0" fmla="*/ 179988 w 179988"/>
              <a:gd name="connsiteY0" fmla="*/ 89994 h 179988"/>
              <a:gd name="connsiteX1" fmla="*/ 89994 w 179988"/>
              <a:gd name="connsiteY1" fmla="*/ 179989 h 179988"/>
              <a:gd name="connsiteX2" fmla="*/ -1 w 179988"/>
              <a:gd name="connsiteY2" fmla="*/ 89994 h 179988"/>
              <a:gd name="connsiteX3" fmla="*/ 89994 w 179988"/>
              <a:gd name="connsiteY3" fmla="*/ 0 h 179988"/>
              <a:gd name="connsiteX4" fmla="*/ 179988 w 179988"/>
              <a:gd name="connsiteY4" fmla="*/ 89994 h 1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88" h="179988">
                <a:moveTo>
                  <a:pt x="179988" y="89994"/>
                </a:moveTo>
                <a:cubicBezTo>
                  <a:pt x="179988" y="139697"/>
                  <a:pt x="139697" y="179989"/>
                  <a:pt x="89994" y="179989"/>
                </a:cubicBezTo>
                <a:cubicBezTo>
                  <a:pt x="40291" y="179989"/>
                  <a:pt x="-1" y="139697"/>
                  <a:pt x="-1" y="89994"/>
                </a:cubicBezTo>
                <a:cubicBezTo>
                  <a:pt x="-1" y="40292"/>
                  <a:pt x="40291" y="0"/>
                  <a:pt x="89994" y="0"/>
                </a:cubicBezTo>
                <a:cubicBezTo>
                  <a:pt x="139697" y="0"/>
                  <a:pt x="179988" y="40292"/>
                  <a:pt x="179988" y="8999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" name="Group 18"/>
          <p:cNvGrpSpPr/>
          <p:nvPr/>
        </p:nvGrpSpPr>
        <p:grpSpPr>
          <a:xfrm>
            <a:off x="541755" y="1708398"/>
            <a:ext cx="5080635" cy="3071423"/>
            <a:chOff x="7356244" y="1612295"/>
            <a:chExt cx="5080635" cy="3071423"/>
          </a:xfrm>
        </p:grpSpPr>
        <p:sp>
          <p:nvSpPr>
            <p:cNvPr id="20" name="TextBox 19"/>
            <p:cNvSpPr txBox="1"/>
            <p:nvPr/>
          </p:nvSpPr>
          <p:spPr>
            <a:xfrm>
              <a:off x="7356244" y="1612295"/>
              <a:ext cx="5080635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Ethical considerations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56244" y="2930483"/>
              <a:ext cx="4393426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Ethical considerations in AI Chatbots include privacy, data security, transparency, bias mitigation, and responsible deployment to ensure user trust.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263" name="Picture 7" descr="How Does AI Chatbot Enhance Customer Experiences and Legacy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813636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/>
        </p:nvSpPr>
        <p:spPr>
          <a:xfrm>
            <a:off x="8900583" y="5763894"/>
            <a:ext cx="3291416" cy="1094105"/>
          </a:xfrm>
          <a:custGeom>
            <a:avLst/>
            <a:gdLst>
              <a:gd name="connsiteX0" fmla="*/ 3291164 w 3291416"/>
              <a:gd name="connsiteY0" fmla="*/ -414 h 1094105"/>
              <a:gd name="connsiteX1" fmla="*/ 3291164 w 3291416"/>
              <a:gd name="connsiteY1" fmla="*/ 1093691 h 1094105"/>
              <a:gd name="connsiteX2" fmla="*/ -253 w 3291416"/>
              <a:gd name="connsiteY2" fmla="*/ 1093691 h 1094105"/>
              <a:gd name="connsiteX3" fmla="*/ 398422 w 3291416"/>
              <a:gd name="connsiteY3" fmla="*/ 871441 h 109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1416" h="1094105">
                <a:moveTo>
                  <a:pt x="3291164" y="-414"/>
                </a:moveTo>
                <a:lnTo>
                  <a:pt x="3291164" y="1093691"/>
                </a:lnTo>
                <a:lnTo>
                  <a:pt x="-253" y="1093691"/>
                </a:lnTo>
                <a:cubicBezTo>
                  <a:pt x="114894" y="991424"/>
                  <a:pt x="250889" y="915573"/>
                  <a:pt x="398422" y="871441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/>
          <p:cNvSpPr/>
          <p:nvPr/>
        </p:nvSpPr>
        <p:spPr>
          <a:xfrm>
            <a:off x="0" y="762056"/>
            <a:ext cx="7519904" cy="6095852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7" name="Freeform: Shape 6"/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347026" y="2608573"/>
            <a:ext cx="7294880" cy="2053780"/>
            <a:chOff x="7214235" y="2268211"/>
            <a:chExt cx="7294880" cy="2053780"/>
          </a:xfrm>
        </p:grpSpPr>
        <p:sp>
          <p:nvSpPr>
            <p:cNvPr id="9" name="TextBox 8"/>
            <p:cNvSpPr txBox="1"/>
            <p:nvPr/>
          </p:nvSpPr>
          <p:spPr>
            <a:xfrm>
              <a:off x="7214235" y="2268211"/>
              <a:ext cx="729488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Lead Generation &amp; Conversion</a:t>
              </a:r>
              <a:endParaRPr lang="en-IN" sz="24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69811" y="2984046"/>
              <a:ext cx="5267326" cy="133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AI Chatbots drive lead generation by engaging prospects, capturing information, and nurturing leads, ultimately increasing conversion rates and sales.</a:t>
              </a:r>
              <a:endParaRPr lang="en-US" b="0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0242" name="Picture 2" descr="Data Analysis Chatbot Speeds Results for Pharma Co |Success Story |  Absolutdata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96" y="681797"/>
            <a:ext cx="4130592" cy="57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365240" y="1031875"/>
            <a:ext cx="491871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 In Healthcare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55650" y="1022748"/>
            <a:ext cx="4994147" cy="5022850"/>
            <a:chOff x="933450" y="1022748"/>
            <a:chExt cx="4994147" cy="502285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933450" y="2644188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1236535" y="1034654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236535" y="4362069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236535" y="102274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1236535" y="273943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1236345" y="4457463"/>
              <a:ext cx="4387850" cy="1588135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611" y="131989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Symptom Assessment and Advice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algn="l"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provide preliminary medical guidance based on symptoms.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63611" y="303658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Appointment Management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algn="l"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assist in scheduling and reminding patients of healthcare appointments.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63611" y="4723688"/>
              <a:ext cx="3933825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Health Monitoring and Education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offer personalized health monitoring and educational resources.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3" name="Picture 22" descr="A picture containing screenshot, cartoon&#10;&#10;Description automatically generated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5"/>
          <a:stretch>
            <a:fillRect/>
          </a:stretch>
        </p:blipFill>
        <p:spPr>
          <a:xfrm>
            <a:off x="6507480" y="2644775"/>
            <a:ext cx="5895340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/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/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/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grpSp>
        <p:nvGrpSpPr>
          <p:cNvPr id="80" name="Group 79"/>
          <p:cNvGrpSpPr/>
          <p:nvPr/>
        </p:nvGrpSpPr>
        <p:grpSpPr>
          <a:xfrm>
            <a:off x="6989214" y="869861"/>
            <a:ext cx="4375785" cy="1177257"/>
            <a:chOff x="6926984" y="2259956"/>
            <a:chExt cx="4375785" cy="1177257"/>
          </a:xfrm>
        </p:grpSpPr>
        <p:sp>
          <p:nvSpPr>
            <p:cNvPr id="78" name="TextBox 77"/>
            <p:cNvSpPr txBox="1"/>
            <p:nvPr/>
          </p:nvSpPr>
          <p:spPr>
            <a:xfrm>
              <a:off x="6926984" y="2259956"/>
              <a:ext cx="4375785" cy="71501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356244" y="2930483"/>
              <a:ext cx="3844925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55" y="1812925"/>
            <a:ext cx="4053840" cy="3732530"/>
          </a:xfrm>
          <a:prstGeom prst="rect">
            <a:avLst/>
          </a:prstGeom>
        </p:spPr>
      </p:pic>
      <p:sp>
        <p:nvSpPr>
          <p:cNvPr id="4" name="TextBox 78"/>
          <p:cNvSpPr txBox="1"/>
          <p:nvPr/>
        </p:nvSpPr>
        <p:spPr>
          <a:xfrm>
            <a:off x="3331210" y="99695"/>
            <a:ext cx="2980690" cy="194691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AI Chatbots are computer programs that simulate human conversation, using artificial intelligence to interact with users and provide assistance.</a:t>
            </a:r>
            <a:endParaRPr lang="en-IN" sz="1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5425" y="1443990"/>
            <a:ext cx="8410575" cy="3519170"/>
            <a:chOff x="7356243" y="139321"/>
            <a:chExt cx="8410575" cy="4325336"/>
          </a:xfrm>
        </p:grpSpPr>
        <p:sp>
          <p:nvSpPr>
            <p:cNvPr id="3" name="TextBox 2"/>
            <p:cNvSpPr txBox="1"/>
            <p:nvPr/>
          </p:nvSpPr>
          <p:spPr>
            <a:xfrm>
              <a:off x="7356243" y="139321"/>
              <a:ext cx="8410575" cy="792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</a:t>
              </a:r>
              <a:endParaRPr lang="en-IN" sz="3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36353" y="1920342"/>
              <a:ext cx="5425440" cy="254431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AI Chatbots in e-commerce offer personalized product recommendations, assist in purchase decisions, and provide seamless customer support and assistance.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flipH="1">
            <a:off x="8022618" y="1271384"/>
            <a:ext cx="5713046" cy="5729491"/>
            <a:chOff x="-1544990" y="1265054"/>
            <a:chExt cx="5713046" cy="5729491"/>
          </a:xfrm>
        </p:grpSpPr>
        <p:sp>
          <p:nvSpPr>
            <p:cNvPr id="7" name="Freeform: Shape 6"/>
            <p:cNvSpPr/>
            <p:nvPr/>
          </p:nvSpPr>
          <p:spPr>
            <a:xfrm rot="2700000">
              <a:off x="-1553213" y="1273277"/>
              <a:ext cx="5729491" cy="5713046"/>
            </a:xfrm>
            <a:custGeom>
              <a:avLst/>
              <a:gdLst>
                <a:gd name="connsiteX0" fmla="*/ 279694 w 5729491"/>
                <a:gd name="connsiteY0" fmla="*/ 279694 h 5713046"/>
                <a:gd name="connsiteX1" fmla="*/ 954934 w 5729491"/>
                <a:gd name="connsiteY1" fmla="*/ 0 h 5713046"/>
                <a:gd name="connsiteX2" fmla="*/ 4774555 w 5729491"/>
                <a:gd name="connsiteY2" fmla="*/ 0 h 5713046"/>
                <a:gd name="connsiteX3" fmla="*/ 5729491 w 5729491"/>
                <a:gd name="connsiteY3" fmla="*/ 954934 h 5713046"/>
                <a:gd name="connsiteX4" fmla="*/ 5729489 w 5729491"/>
                <a:gd name="connsiteY4" fmla="*/ 3850037 h 5713046"/>
                <a:gd name="connsiteX5" fmla="*/ 3866481 w 5729491"/>
                <a:gd name="connsiteY5" fmla="*/ 5713046 h 5713046"/>
                <a:gd name="connsiteX6" fmla="*/ 0 w 5729491"/>
                <a:gd name="connsiteY6" fmla="*/ 1846565 h 5713046"/>
                <a:gd name="connsiteX7" fmla="*/ 0 w 5729491"/>
                <a:gd name="connsiteY7" fmla="*/ 954934 h 5713046"/>
                <a:gd name="connsiteX8" fmla="*/ 279694 w 5729491"/>
                <a:gd name="connsiteY8" fmla="*/ 279694 h 57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9491" h="5713046">
                  <a:moveTo>
                    <a:pt x="279694" y="279694"/>
                  </a:moveTo>
                  <a:cubicBezTo>
                    <a:pt x="452503" y="106885"/>
                    <a:pt x="691237" y="0"/>
                    <a:pt x="954934" y="0"/>
                  </a:cubicBezTo>
                  <a:lnTo>
                    <a:pt x="4774555" y="0"/>
                  </a:lnTo>
                  <a:cubicBezTo>
                    <a:pt x="5301951" y="0"/>
                    <a:pt x="5729489" y="427539"/>
                    <a:pt x="5729491" y="954934"/>
                  </a:cubicBezTo>
                  <a:lnTo>
                    <a:pt x="5729489" y="3850037"/>
                  </a:lnTo>
                  <a:lnTo>
                    <a:pt x="3866481" y="5713046"/>
                  </a:lnTo>
                  <a:lnTo>
                    <a:pt x="0" y="1846565"/>
                  </a:lnTo>
                  <a:lnTo>
                    <a:pt x="0" y="954934"/>
                  </a:lnTo>
                  <a:cubicBezTo>
                    <a:pt x="0" y="691237"/>
                    <a:pt x="106885" y="452503"/>
                    <a:pt x="279694" y="279694"/>
                  </a:cubicBezTo>
                  <a:close/>
                </a:path>
              </a:pathLst>
            </a:cu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/>
            <p:cNvSpPr/>
            <p:nvPr/>
          </p:nvSpPr>
          <p:spPr>
            <a:xfrm rot="8100000">
              <a:off x="-1057600" y="1772181"/>
              <a:ext cx="4727179" cy="4727179"/>
            </a:xfrm>
            <a:custGeom>
              <a:avLst/>
              <a:gdLst>
                <a:gd name="connsiteX0" fmla="*/ 230764 w 4727179"/>
                <a:gd name="connsiteY0" fmla="*/ 4496415 h 4727179"/>
                <a:gd name="connsiteX1" fmla="*/ 1 w 4727179"/>
                <a:gd name="connsiteY1" fmla="*/ 3939300 h 4727179"/>
                <a:gd name="connsiteX2" fmla="*/ 0 w 4727179"/>
                <a:gd name="connsiteY2" fmla="*/ 787880 h 4727179"/>
                <a:gd name="connsiteX3" fmla="*/ 787879 w 4727179"/>
                <a:gd name="connsiteY3" fmla="*/ 1 h 4727179"/>
                <a:gd name="connsiteX4" fmla="*/ 3939300 w 4727179"/>
                <a:gd name="connsiteY4" fmla="*/ 0 h 4727179"/>
                <a:gd name="connsiteX5" fmla="*/ 4727179 w 4727179"/>
                <a:gd name="connsiteY5" fmla="*/ 787879 h 4727179"/>
                <a:gd name="connsiteX6" fmla="*/ 4727179 w 4727179"/>
                <a:gd name="connsiteY6" fmla="*/ 1830507 h 4727179"/>
                <a:gd name="connsiteX7" fmla="*/ 1830507 w 4727179"/>
                <a:gd name="connsiteY7" fmla="*/ 4727179 h 4727179"/>
                <a:gd name="connsiteX8" fmla="*/ 787879 w 4727179"/>
                <a:gd name="connsiteY8" fmla="*/ 4727179 h 4727179"/>
                <a:gd name="connsiteX9" fmla="*/ 230764 w 4727179"/>
                <a:gd name="connsiteY9" fmla="*/ 4496415 h 4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7179" h="4727179">
                  <a:moveTo>
                    <a:pt x="230764" y="4496415"/>
                  </a:moveTo>
                  <a:cubicBezTo>
                    <a:pt x="88186" y="4353837"/>
                    <a:pt x="0" y="4156867"/>
                    <a:pt x="1" y="3939300"/>
                  </a:cubicBezTo>
                  <a:lnTo>
                    <a:pt x="0" y="787880"/>
                  </a:lnTo>
                  <a:cubicBezTo>
                    <a:pt x="0" y="352746"/>
                    <a:pt x="352745" y="1"/>
                    <a:pt x="787879" y="1"/>
                  </a:cubicBezTo>
                  <a:lnTo>
                    <a:pt x="3939300" y="0"/>
                  </a:lnTo>
                  <a:cubicBezTo>
                    <a:pt x="4374434" y="0"/>
                    <a:pt x="4727179" y="352746"/>
                    <a:pt x="4727179" y="787879"/>
                  </a:cubicBezTo>
                  <a:lnTo>
                    <a:pt x="4727179" y="1830507"/>
                  </a:lnTo>
                  <a:lnTo>
                    <a:pt x="1830507" y="4727179"/>
                  </a:lnTo>
                  <a:lnTo>
                    <a:pt x="787879" y="4727179"/>
                  </a:lnTo>
                  <a:cubicBezTo>
                    <a:pt x="570312" y="4727179"/>
                    <a:pt x="373342" y="4638993"/>
                    <a:pt x="230764" y="4496415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/>
            <p:cNvSpPr/>
            <p:nvPr/>
          </p:nvSpPr>
          <p:spPr>
            <a:xfrm rot="8100000">
              <a:off x="-556445" y="2273168"/>
              <a:ext cx="3724869" cy="3724869"/>
            </a:xfrm>
            <a:custGeom>
              <a:avLst/>
              <a:gdLst>
                <a:gd name="connsiteX0" fmla="*/ 181835 w 3724869"/>
                <a:gd name="connsiteY0" fmla="*/ 3543034 h 3724869"/>
                <a:gd name="connsiteX1" fmla="*/ 0 w 3724869"/>
                <a:gd name="connsiteY1" fmla="*/ 3104045 h 3724869"/>
                <a:gd name="connsiteX2" fmla="*/ 0 w 3724869"/>
                <a:gd name="connsiteY2" fmla="*/ 620824 h 3724869"/>
                <a:gd name="connsiteX3" fmla="*/ 620824 w 3724869"/>
                <a:gd name="connsiteY3" fmla="*/ 0 h 3724869"/>
                <a:gd name="connsiteX4" fmla="*/ 3104045 w 3724869"/>
                <a:gd name="connsiteY4" fmla="*/ 1 h 3724869"/>
                <a:gd name="connsiteX5" fmla="*/ 3724869 w 3724869"/>
                <a:gd name="connsiteY5" fmla="*/ 620825 h 3724869"/>
                <a:gd name="connsiteX6" fmla="*/ 3724869 w 3724869"/>
                <a:gd name="connsiteY6" fmla="*/ 1830507 h 3724869"/>
                <a:gd name="connsiteX7" fmla="*/ 1830507 w 3724869"/>
                <a:gd name="connsiteY7" fmla="*/ 3724869 h 3724869"/>
                <a:gd name="connsiteX8" fmla="*/ 620824 w 3724869"/>
                <a:gd name="connsiteY8" fmla="*/ 3724869 h 3724869"/>
                <a:gd name="connsiteX9" fmla="*/ 181835 w 3724869"/>
                <a:gd name="connsiteY9" fmla="*/ 3543034 h 372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869" h="3724869">
                  <a:moveTo>
                    <a:pt x="181835" y="3543034"/>
                  </a:moveTo>
                  <a:cubicBezTo>
                    <a:pt x="69488" y="3430687"/>
                    <a:pt x="0" y="3275481"/>
                    <a:pt x="0" y="3104045"/>
                  </a:cubicBezTo>
                  <a:lnTo>
                    <a:pt x="0" y="620824"/>
                  </a:lnTo>
                  <a:cubicBezTo>
                    <a:pt x="0" y="277953"/>
                    <a:pt x="277952" y="0"/>
                    <a:pt x="620824" y="0"/>
                  </a:cubicBezTo>
                  <a:lnTo>
                    <a:pt x="3104045" y="1"/>
                  </a:lnTo>
                  <a:cubicBezTo>
                    <a:pt x="3446917" y="1"/>
                    <a:pt x="3724869" y="277953"/>
                    <a:pt x="3724869" y="620825"/>
                  </a:cubicBezTo>
                  <a:lnTo>
                    <a:pt x="3724869" y="1830507"/>
                  </a:lnTo>
                  <a:lnTo>
                    <a:pt x="1830507" y="3724869"/>
                  </a:lnTo>
                  <a:lnTo>
                    <a:pt x="620824" y="3724869"/>
                  </a:lnTo>
                  <a:cubicBezTo>
                    <a:pt x="449388" y="3724869"/>
                    <a:pt x="294182" y="3655381"/>
                    <a:pt x="181835" y="3543034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5126" name="Picture 6" descr="AI Chatbot For E-Commerce | ORAI Robotic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15" y="2510790"/>
            <a:ext cx="4083050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930659" y="858877"/>
            <a:ext cx="3226800" cy="5816977"/>
            <a:chOff x="2133859" y="221873"/>
            <a:chExt cx="3226800" cy="5816977"/>
          </a:xfrm>
        </p:grpSpPr>
        <p:sp>
          <p:nvSpPr>
            <p:cNvPr id="26" name="Freeform: Shape 25"/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Freeform: Shape 22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14086" y="3969660"/>
            <a:ext cx="363791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Challenges and limitations</a:t>
            </a:r>
            <a:endParaRPr lang="en-IN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951538" y="819150"/>
            <a:ext cx="5605462" cy="5219700"/>
            <a:chOff x="5951538" y="819150"/>
            <a:chExt cx="5605462" cy="52197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5951538" y="8191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5951538" y="2172608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Emotional Intelligence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5951538" y="1495879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Contextual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5951538" y="2849337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Handling Complex Queries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5951538" y="3526066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Creativity and Empathy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5951538" y="4202795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Data Privacy and Security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5951538" y="4879524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Trust and Transparency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5951538" y="55562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Maintenance and Updates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050280" y="9161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6050280" y="1592861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0280" y="2269590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050280" y="2946319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6050280" y="3623048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6050280" y="4299777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6050280" y="4976506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6050280" y="56532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rot="16200000" flipH="1">
            <a:off x="331292" y="-186852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/>
          <p:nvPr/>
        </p:nvSpPr>
        <p:spPr>
          <a:xfrm>
            <a:off x="5824311" y="-843"/>
            <a:ext cx="6367689" cy="6856314"/>
          </a:xfrm>
          <a:custGeom>
            <a:avLst/>
            <a:gdLst>
              <a:gd name="connsiteX0" fmla="*/ 2570115 w 6370577"/>
              <a:gd name="connsiteY0" fmla="*/ 0 h 6856314"/>
              <a:gd name="connsiteX1" fmla="*/ 6370577 w 6370577"/>
              <a:gd name="connsiteY1" fmla="*/ 0 h 6856314"/>
              <a:gd name="connsiteX2" fmla="*/ 6370577 w 6370577"/>
              <a:gd name="connsiteY2" fmla="*/ 5699872 h 6856314"/>
              <a:gd name="connsiteX3" fmla="*/ 6323691 w 6370577"/>
              <a:gd name="connsiteY3" fmla="*/ 5678219 h 6856314"/>
              <a:gd name="connsiteX4" fmla="*/ 5984815 w 6370577"/>
              <a:gd name="connsiteY4" fmla="*/ 5615262 h 6856314"/>
              <a:gd name="connsiteX5" fmla="*/ 5159721 w 6370577"/>
              <a:gd name="connsiteY5" fmla="*/ 6107838 h 6856314"/>
              <a:gd name="connsiteX6" fmla="*/ 4755000 w 6370577"/>
              <a:gd name="connsiteY6" fmla="*/ 6856314 h 6856314"/>
              <a:gd name="connsiteX7" fmla="*/ 1600953 w 6370577"/>
              <a:gd name="connsiteY7" fmla="*/ 6856314 h 6856314"/>
              <a:gd name="connsiteX8" fmla="*/ 764911 w 6370577"/>
              <a:gd name="connsiteY8" fmla="*/ 6404237 h 6856314"/>
              <a:gd name="connsiteX9" fmla="*/ 175790 w 6370577"/>
              <a:gd name="connsiteY9" fmla="*/ 4427780 h 6856314"/>
              <a:gd name="connsiteX10" fmla="*/ 2570115 w 6370577"/>
              <a:gd name="connsiteY10" fmla="*/ 0 h 6856314"/>
              <a:gd name="connsiteX0-1" fmla="*/ 2567227 w 6367689"/>
              <a:gd name="connsiteY0-2" fmla="*/ 0 h 6856314"/>
              <a:gd name="connsiteX1-3" fmla="*/ 6367689 w 6367689"/>
              <a:gd name="connsiteY1-4" fmla="*/ 0 h 6856314"/>
              <a:gd name="connsiteX2-5" fmla="*/ 6367689 w 6367689"/>
              <a:gd name="connsiteY2-6" fmla="*/ 5699872 h 6856314"/>
              <a:gd name="connsiteX3-7" fmla="*/ 6320803 w 6367689"/>
              <a:gd name="connsiteY3-8" fmla="*/ 5678219 h 6856314"/>
              <a:gd name="connsiteX4-9" fmla="*/ 5981927 w 6367689"/>
              <a:gd name="connsiteY4-10" fmla="*/ 5615262 h 6856314"/>
              <a:gd name="connsiteX5-11" fmla="*/ 5156833 w 6367689"/>
              <a:gd name="connsiteY5-12" fmla="*/ 6107838 h 6856314"/>
              <a:gd name="connsiteX6-13" fmla="*/ 4752112 w 6367689"/>
              <a:gd name="connsiteY6-14" fmla="*/ 6856314 h 6856314"/>
              <a:gd name="connsiteX7-15" fmla="*/ 1598065 w 6367689"/>
              <a:gd name="connsiteY7-16" fmla="*/ 6856314 h 6856314"/>
              <a:gd name="connsiteX8-17" fmla="*/ 774723 w 6367689"/>
              <a:gd name="connsiteY8-18" fmla="*/ 6359787 h 6856314"/>
              <a:gd name="connsiteX9-19" fmla="*/ 172902 w 6367689"/>
              <a:gd name="connsiteY9-20" fmla="*/ 4427780 h 6856314"/>
              <a:gd name="connsiteX10-21" fmla="*/ 2567227 w 6367689"/>
              <a:gd name="connsiteY10-22" fmla="*/ 0 h 68563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6367689" h="6856314">
                <a:moveTo>
                  <a:pt x="2567227" y="0"/>
                </a:moveTo>
                <a:lnTo>
                  <a:pt x="6367689" y="0"/>
                </a:lnTo>
                <a:lnTo>
                  <a:pt x="6367689" y="5699872"/>
                </a:lnTo>
                <a:lnTo>
                  <a:pt x="6320803" y="5678219"/>
                </a:lnTo>
                <a:cubicBezTo>
                  <a:pt x="6210332" y="5635470"/>
                  <a:pt x="6095499" y="5615043"/>
                  <a:pt x="5981927" y="5615262"/>
                </a:cubicBezTo>
                <a:cubicBezTo>
                  <a:pt x="5648780" y="5615906"/>
                  <a:pt x="5326469" y="5794198"/>
                  <a:pt x="5156833" y="6107838"/>
                </a:cubicBezTo>
                <a:lnTo>
                  <a:pt x="4752112" y="6856314"/>
                </a:lnTo>
                <a:lnTo>
                  <a:pt x="1598065" y="6856314"/>
                </a:lnTo>
                <a:cubicBezTo>
                  <a:pt x="1319384" y="6705622"/>
                  <a:pt x="1053404" y="6510479"/>
                  <a:pt x="774723" y="6359787"/>
                </a:cubicBezTo>
                <a:cubicBezTo>
                  <a:pt x="66288" y="5976654"/>
                  <a:pt x="-210143" y="5136247"/>
                  <a:pt x="172902" y="4427780"/>
                </a:cubicBezTo>
                <a:lnTo>
                  <a:pt x="256722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/>
          <p:cNvSpPr/>
          <p:nvPr/>
        </p:nvSpPr>
        <p:spPr>
          <a:xfrm>
            <a:off x="5379468" y="-843"/>
            <a:ext cx="6811035" cy="6858000"/>
          </a:xfrm>
          <a:custGeom>
            <a:avLst/>
            <a:gdLst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140186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0-1" fmla="*/ 6359915 w 6811035"/>
              <a:gd name="connsiteY0-2" fmla="*/ 5569106 h 6858000"/>
              <a:gd name="connsiteX1-3" fmla="*/ 6797912 w 6811035"/>
              <a:gd name="connsiteY1-4" fmla="*/ 5679863 h 6858000"/>
              <a:gd name="connsiteX2-5" fmla="*/ 6811035 w 6811035"/>
              <a:gd name="connsiteY2-6" fmla="*/ 5687060 h 6858000"/>
              <a:gd name="connsiteX3-7" fmla="*/ 6811035 w 6811035"/>
              <a:gd name="connsiteY3-8" fmla="*/ 6858000 h 6858000"/>
              <a:gd name="connsiteX4-9" fmla="*/ 5116324 w 6811035"/>
              <a:gd name="connsiteY4-10" fmla="*/ 6858000 h 6858000"/>
              <a:gd name="connsiteX5-11" fmla="*/ 5552678 w 6811035"/>
              <a:gd name="connsiteY5-12" fmla="*/ 6051021 h 6858000"/>
              <a:gd name="connsiteX6-13" fmla="*/ 6359915 w 6811035"/>
              <a:gd name="connsiteY6-14" fmla="*/ 5569106 h 6858000"/>
              <a:gd name="connsiteX7-15" fmla="*/ 2514096 w 6811035"/>
              <a:gd name="connsiteY7-16" fmla="*/ 0 h 6858000"/>
              <a:gd name="connsiteX8-17" fmla="*/ 3059880 w 6811035"/>
              <a:gd name="connsiteY8-18" fmla="*/ 0 h 6858000"/>
              <a:gd name="connsiteX9-19" fmla="*/ 676617 w 6811035"/>
              <a:gd name="connsiteY9-20" fmla="*/ 4407324 h 6858000"/>
              <a:gd name="connsiteX10-21" fmla="*/ 1252987 w 6811035"/>
              <a:gd name="connsiteY10-22" fmla="*/ 6341005 h 6858000"/>
              <a:gd name="connsiteX11-23" fmla="*/ 2209084 w 6811035"/>
              <a:gd name="connsiteY11-24" fmla="*/ 6858000 h 6858000"/>
              <a:gd name="connsiteX12-25" fmla="*/ 2013437 w 6811035"/>
              <a:gd name="connsiteY12-26" fmla="*/ 6858000 h 6858000"/>
              <a:gd name="connsiteX13-27" fmla="*/ 649843 w 6811035"/>
              <a:gd name="connsiteY13-28" fmla="*/ 6052079 h 6858000"/>
              <a:gd name="connsiteX14-29" fmla="*/ 149356 w 6811035"/>
              <a:gd name="connsiteY14-30" fmla="*/ 4373034 h 6858000"/>
              <a:gd name="connsiteX15" fmla="*/ 2514096 w 6811035"/>
              <a:gd name="connsiteY15" fmla="*/ 0 h 6858000"/>
              <a:gd name="connsiteX0-31" fmla="*/ 6359915 w 6811035"/>
              <a:gd name="connsiteY0-32" fmla="*/ 5569106 h 6858000"/>
              <a:gd name="connsiteX1-33" fmla="*/ 6797912 w 6811035"/>
              <a:gd name="connsiteY1-34" fmla="*/ 5679863 h 6858000"/>
              <a:gd name="connsiteX2-35" fmla="*/ 6811035 w 6811035"/>
              <a:gd name="connsiteY2-36" fmla="*/ 5687060 h 6858000"/>
              <a:gd name="connsiteX3-37" fmla="*/ 6811035 w 6811035"/>
              <a:gd name="connsiteY3-38" fmla="*/ 6858000 h 6858000"/>
              <a:gd name="connsiteX4-39" fmla="*/ 5116324 w 6811035"/>
              <a:gd name="connsiteY4-40" fmla="*/ 6858000 h 6858000"/>
              <a:gd name="connsiteX5-41" fmla="*/ 5552678 w 6811035"/>
              <a:gd name="connsiteY5-42" fmla="*/ 6051021 h 6858000"/>
              <a:gd name="connsiteX6-43" fmla="*/ 6359915 w 6811035"/>
              <a:gd name="connsiteY6-44" fmla="*/ 5569106 h 6858000"/>
              <a:gd name="connsiteX7-45" fmla="*/ 2514096 w 6811035"/>
              <a:gd name="connsiteY7-46" fmla="*/ 0 h 6858000"/>
              <a:gd name="connsiteX8-47" fmla="*/ 3059880 w 6811035"/>
              <a:gd name="connsiteY8-48" fmla="*/ 0 h 6858000"/>
              <a:gd name="connsiteX9-49" fmla="*/ 676617 w 6811035"/>
              <a:gd name="connsiteY9-50" fmla="*/ 4407324 h 6858000"/>
              <a:gd name="connsiteX10-51" fmla="*/ 1252987 w 6811035"/>
              <a:gd name="connsiteY10-52" fmla="*/ 6341005 h 6858000"/>
              <a:gd name="connsiteX11-53" fmla="*/ 2209084 w 6811035"/>
              <a:gd name="connsiteY11-54" fmla="*/ 6858000 h 6858000"/>
              <a:gd name="connsiteX12-55" fmla="*/ 2013437 w 6811035"/>
              <a:gd name="connsiteY12-56" fmla="*/ 6858000 h 6858000"/>
              <a:gd name="connsiteX13-57" fmla="*/ 649843 w 6811035"/>
              <a:gd name="connsiteY13-58" fmla="*/ 6052079 h 6858000"/>
              <a:gd name="connsiteX14-59" fmla="*/ 149356 w 6811035"/>
              <a:gd name="connsiteY14-60" fmla="*/ 4373034 h 6858000"/>
              <a:gd name="connsiteX15-61" fmla="*/ 2514096 w 6811035"/>
              <a:gd name="connsiteY15-62" fmla="*/ 0 h 6858000"/>
              <a:gd name="connsiteX0-63" fmla="*/ 6359915 w 6811035"/>
              <a:gd name="connsiteY0-64" fmla="*/ 5569106 h 6858000"/>
              <a:gd name="connsiteX1-65" fmla="*/ 6797912 w 6811035"/>
              <a:gd name="connsiteY1-66" fmla="*/ 5679863 h 6858000"/>
              <a:gd name="connsiteX2-67" fmla="*/ 6811035 w 6811035"/>
              <a:gd name="connsiteY2-68" fmla="*/ 5687060 h 6858000"/>
              <a:gd name="connsiteX3-69" fmla="*/ 6811035 w 6811035"/>
              <a:gd name="connsiteY3-70" fmla="*/ 6858000 h 6858000"/>
              <a:gd name="connsiteX4-71" fmla="*/ 5116324 w 6811035"/>
              <a:gd name="connsiteY4-72" fmla="*/ 6858000 h 6858000"/>
              <a:gd name="connsiteX5-73" fmla="*/ 5552678 w 6811035"/>
              <a:gd name="connsiteY5-74" fmla="*/ 6051021 h 6858000"/>
              <a:gd name="connsiteX6-75" fmla="*/ 6359915 w 6811035"/>
              <a:gd name="connsiteY6-76" fmla="*/ 5569106 h 6858000"/>
              <a:gd name="connsiteX7-77" fmla="*/ 2514096 w 6811035"/>
              <a:gd name="connsiteY7-78" fmla="*/ 0 h 6858000"/>
              <a:gd name="connsiteX8-79" fmla="*/ 3059880 w 6811035"/>
              <a:gd name="connsiteY8-80" fmla="*/ 0 h 6858000"/>
              <a:gd name="connsiteX9-81" fmla="*/ 676617 w 6811035"/>
              <a:gd name="connsiteY9-82" fmla="*/ 4407324 h 6858000"/>
              <a:gd name="connsiteX10-83" fmla="*/ 1252987 w 6811035"/>
              <a:gd name="connsiteY10-84" fmla="*/ 6341005 h 6858000"/>
              <a:gd name="connsiteX11-85" fmla="*/ 2209084 w 6811035"/>
              <a:gd name="connsiteY11-86" fmla="*/ 6858000 h 6858000"/>
              <a:gd name="connsiteX12-87" fmla="*/ 2013437 w 6811035"/>
              <a:gd name="connsiteY12-88" fmla="*/ 6858000 h 6858000"/>
              <a:gd name="connsiteX13-89" fmla="*/ 649843 w 6811035"/>
              <a:gd name="connsiteY13-90" fmla="*/ 6052079 h 6858000"/>
              <a:gd name="connsiteX14-91" fmla="*/ 149356 w 6811035"/>
              <a:gd name="connsiteY14-92" fmla="*/ 4373034 h 6858000"/>
              <a:gd name="connsiteX15-93" fmla="*/ 2514096 w 6811035"/>
              <a:gd name="connsiteY15-94" fmla="*/ 0 h 6858000"/>
              <a:gd name="connsiteX0-95" fmla="*/ 6359915 w 6811035"/>
              <a:gd name="connsiteY0-96" fmla="*/ 5569106 h 6858000"/>
              <a:gd name="connsiteX1-97" fmla="*/ 6797912 w 6811035"/>
              <a:gd name="connsiteY1-98" fmla="*/ 5679863 h 6858000"/>
              <a:gd name="connsiteX2-99" fmla="*/ 6811035 w 6811035"/>
              <a:gd name="connsiteY2-100" fmla="*/ 5687060 h 6858000"/>
              <a:gd name="connsiteX3-101" fmla="*/ 6811035 w 6811035"/>
              <a:gd name="connsiteY3-102" fmla="*/ 6858000 h 6858000"/>
              <a:gd name="connsiteX4-103" fmla="*/ 5116324 w 6811035"/>
              <a:gd name="connsiteY4-104" fmla="*/ 6858000 h 6858000"/>
              <a:gd name="connsiteX5-105" fmla="*/ 5552678 w 6811035"/>
              <a:gd name="connsiteY5-106" fmla="*/ 6051021 h 6858000"/>
              <a:gd name="connsiteX6-107" fmla="*/ 6359915 w 6811035"/>
              <a:gd name="connsiteY6-108" fmla="*/ 5569106 h 6858000"/>
              <a:gd name="connsiteX7-109" fmla="*/ 2514096 w 6811035"/>
              <a:gd name="connsiteY7-110" fmla="*/ 0 h 6858000"/>
              <a:gd name="connsiteX8-111" fmla="*/ 3059880 w 6811035"/>
              <a:gd name="connsiteY8-112" fmla="*/ 0 h 6858000"/>
              <a:gd name="connsiteX9-113" fmla="*/ 676617 w 6811035"/>
              <a:gd name="connsiteY9-114" fmla="*/ 4407324 h 6858000"/>
              <a:gd name="connsiteX10-115" fmla="*/ 1252987 w 6811035"/>
              <a:gd name="connsiteY10-116" fmla="*/ 6341005 h 6858000"/>
              <a:gd name="connsiteX11-117" fmla="*/ 2209084 w 6811035"/>
              <a:gd name="connsiteY11-118" fmla="*/ 6858000 h 6858000"/>
              <a:gd name="connsiteX12-119" fmla="*/ 2013437 w 6811035"/>
              <a:gd name="connsiteY12-120" fmla="*/ 6858000 h 6858000"/>
              <a:gd name="connsiteX13-121" fmla="*/ 649843 w 6811035"/>
              <a:gd name="connsiteY13-122" fmla="*/ 6052079 h 6858000"/>
              <a:gd name="connsiteX14-123" fmla="*/ 149356 w 6811035"/>
              <a:gd name="connsiteY14-124" fmla="*/ 4373034 h 6858000"/>
              <a:gd name="connsiteX15-125" fmla="*/ 2514096 w 6811035"/>
              <a:gd name="connsiteY15-126" fmla="*/ 0 h 6858000"/>
              <a:gd name="connsiteX0-127" fmla="*/ 6359915 w 6811035"/>
              <a:gd name="connsiteY0-128" fmla="*/ 5569106 h 6858000"/>
              <a:gd name="connsiteX1-129" fmla="*/ 6797912 w 6811035"/>
              <a:gd name="connsiteY1-130" fmla="*/ 5679863 h 6858000"/>
              <a:gd name="connsiteX2-131" fmla="*/ 6811035 w 6811035"/>
              <a:gd name="connsiteY2-132" fmla="*/ 5687060 h 6858000"/>
              <a:gd name="connsiteX3-133" fmla="*/ 6811035 w 6811035"/>
              <a:gd name="connsiteY3-134" fmla="*/ 6858000 h 6858000"/>
              <a:gd name="connsiteX4-135" fmla="*/ 5116324 w 6811035"/>
              <a:gd name="connsiteY4-136" fmla="*/ 6858000 h 6858000"/>
              <a:gd name="connsiteX5-137" fmla="*/ 5552678 w 6811035"/>
              <a:gd name="connsiteY5-138" fmla="*/ 6051021 h 6858000"/>
              <a:gd name="connsiteX6-139" fmla="*/ 6359915 w 6811035"/>
              <a:gd name="connsiteY6-140" fmla="*/ 5569106 h 6858000"/>
              <a:gd name="connsiteX7-141" fmla="*/ 2514096 w 6811035"/>
              <a:gd name="connsiteY7-142" fmla="*/ 0 h 6858000"/>
              <a:gd name="connsiteX8-143" fmla="*/ 3059880 w 6811035"/>
              <a:gd name="connsiteY8-144" fmla="*/ 0 h 6858000"/>
              <a:gd name="connsiteX9-145" fmla="*/ 676617 w 6811035"/>
              <a:gd name="connsiteY9-146" fmla="*/ 4407324 h 6858000"/>
              <a:gd name="connsiteX10-147" fmla="*/ 1252987 w 6811035"/>
              <a:gd name="connsiteY10-148" fmla="*/ 6341005 h 6858000"/>
              <a:gd name="connsiteX11-149" fmla="*/ 2209084 w 6811035"/>
              <a:gd name="connsiteY11-150" fmla="*/ 6858000 h 6858000"/>
              <a:gd name="connsiteX12-151" fmla="*/ 2013437 w 6811035"/>
              <a:gd name="connsiteY12-152" fmla="*/ 6858000 h 6858000"/>
              <a:gd name="connsiteX13-153" fmla="*/ 649843 w 6811035"/>
              <a:gd name="connsiteY13-154" fmla="*/ 6052079 h 6858000"/>
              <a:gd name="connsiteX14-155" fmla="*/ 149356 w 6811035"/>
              <a:gd name="connsiteY14-156" fmla="*/ 4373034 h 6858000"/>
              <a:gd name="connsiteX15-157" fmla="*/ 2514096 w 6811035"/>
              <a:gd name="connsiteY15-158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61" y="connsiteY15-62"/>
              </a:cxn>
            </a:cxnLst>
            <a:rect l="l" t="t" r="r" b="b"/>
            <a:pathLst>
              <a:path w="6811035" h="6858000">
                <a:moveTo>
                  <a:pt x="6359915" y="5569106"/>
                </a:moveTo>
                <a:cubicBezTo>
                  <a:pt x="6508068" y="5568820"/>
                  <a:pt x="6658411" y="5604444"/>
                  <a:pt x="6797912" y="5679863"/>
                </a:cubicBezTo>
                <a:lnTo>
                  <a:pt x="6811035" y="5687060"/>
                </a:lnTo>
                <a:lnTo>
                  <a:pt x="6811035" y="6858000"/>
                </a:lnTo>
                <a:lnTo>
                  <a:pt x="5116324" y="6858000"/>
                </a:lnTo>
                <a:lnTo>
                  <a:pt x="5552678" y="6051021"/>
                </a:lnTo>
                <a:cubicBezTo>
                  <a:pt x="5718643" y="5744169"/>
                  <a:pt x="6033978" y="5569736"/>
                  <a:pt x="6359915" y="5569106"/>
                </a:cubicBezTo>
                <a:close/>
                <a:moveTo>
                  <a:pt x="2514096" y="0"/>
                </a:moveTo>
                <a:lnTo>
                  <a:pt x="3059880" y="0"/>
                </a:lnTo>
                <a:lnTo>
                  <a:pt x="676617" y="4407324"/>
                </a:lnTo>
                <a:cubicBezTo>
                  <a:pt x="301862" y="5100458"/>
                  <a:pt x="559885" y="5966164"/>
                  <a:pt x="1252987" y="6341005"/>
                </a:cubicBezTo>
                <a:lnTo>
                  <a:pt x="2209084" y="6858000"/>
                </a:lnTo>
                <a:lnTo>
                  <a:pt x="2013437" y="6858000"/>
                </a:lnTo>
                <a:cubicBezTo>
                  <a:pt x="1127357" y="6363024"/>
                  <a:pt x="1318640" y="6465574"/>
                  <a:pt x="649843" y="6052079"/>
                </a:cubicBezTo>
                <a:cubicBezTo>
                  <a:pt x="47968" y="5726631"/>
                  <a:pt x="-176082" y="4974897"/>
                  <a:pt x="149356" y="4373034"/>
                </a:cubicBezTo>
                <a:lnTo>
                  <a:pt x="2514096" y="0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520446" y="1593273"/>
            <a:ext cx="6047740" cy="3397765"/>
            <a:chOff x="7356244" y="1285953"/>
            <a:chExt cx="6047740" cy="3397765"/>
          </a:xfrm>
        </p:grpSpPr>
        <p:sp>
          <p:nvSpPr>
            <p:cNvPr id="27" name="TextBox 26"/>
            <p:cNvSpPr txBox="1"/>
            <p:nvPr/>
          </p:nvSpPr>
          <p:spPr>
            <a:xfrm>
              <a:off x="7356244" y="1285953"/>
              <a:ext cx="6047740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Virtual Assistants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56244" y="2930483"/>
              <a:ext cx="4857525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AI Chatbots integrated into virtual assistants enhance their capabilities, enabling natural language interactions and seamless task automation.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2292" name="Picture 4" descr="Manteio - Innovate-Solution-Support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8" y="1168400"/>
            <a:ext cx="5227426" cy="52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-2" y="0"/>
            <a:ext cx="9461501" cy="6151534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52500" y="1447174"/>
            <a:ext cx="4737100" cy="1918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</a:t>
            </a:r>
            <a:endParaRPr lang="en-US" sz="36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10000"/>
              </a:lnSpc>
            </a:pPr>
            <a:r>
              <a:rPr lang="en-US" sz="3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For Knowledge Sharing</a:t>
            </a:r>
            <a:endParaRPr lang="en-IN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58380" y="1946308"/>
            <a:ext cx="4699000" cy="4674804"/>
            <a:chOff x="6959600" y="1066800"/>
            <a:chExt cx="4699000" cy="4674804"/>
          </a:xfrm>
        </p:grpSpPr>
        <p:grpSp>
          <p:nvGrpSpPr>
            <p:cNvPr id="17" name="Group 16"/>
            <p:cNvGrpSpPr/>
            <p:nvPr/>
          </p:nvGrpSpPr>
          <p:grpSpPr>
            <a:xfrm>
              <a:off x="6959600" y="1066800"/>
              <a:ext cx="4699000" cy="2273300"/>
              <a:chOff x="6959600" y="889000"/>
              <a:chExt cx="4699000" cy="2273300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6959600" y="889000"/>
                <a:ext cx="4699000" cy="2273300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194391" y="1208974"/>
                <a:ext cx="4229418" cy="1414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b="1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Instant Access</a:t>
                </a:r>
                <a:endParaRPr lang="en-US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rPr>
                  <a:t>AI Chatbots provide immediate access to information, resources, and answers, enhancing knowledge sharing efficiency.</a:t>
                </a:r>
                <a:endParaRPr lang="en-IN" sz="14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959600" y="3468304"/>
              <a:ext cx="4699000" cy="2273300"/>
              <a:chOff x="6959600" y="3468304"/>
              <a:chExt cx="4699000" cy="2273300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6959600" y="3468304"/>
                <a:ext cx="4699000" cy="2273300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195026" y="3813744"/>
                <a:ext cx="3994150" cy="1414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b="1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Personalized Assistance</a:t>
                </a:r>
                <a:endParaRPr lang="en-US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rPr>
                  <a:t>AI Chatbots deliver tailored knowledge support, guiding users through information, learning materials, and relevant resources.</a:t>
                </a:r>
                <a:endParaRPr lang="en-US" sz="140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4563" y="1923046"/>
            <a:ext cx="5271048" cy="2780129"/>
            <a:chOff x="7356244" y="661026"/>
            <a:chExt cx="5271048" cy="2780129"/>
          </a:xfrm>
        </p:grpSpPr>
        <p:sp>
          <p:nvSpPr>
            <p:cNvPr id="3" name="TextBox 2"/>
            <p:cNvSpPr txBox="1"/>
            <p:nvPr/>
          </p:nvSpPr>
          <p:spPr>
            <a:xfrm>
              <a:off x="7356244" y="661026"/>
              <a:ext cx="5027295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Human-AI Collaboration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56244" y="2103210"/>
              <a:ext cx="5271048" cy="133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Human-AI collaboration combines human expertise with AI Chatbots, enabling more efficient problem-solving, decision-making, and customer interactions.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Freeform: Shape 5"/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pic>
        <p:nvPicPr>
          <p:cNvPr id="12" name="Picture 11" descr="A picture containing joint, fictional character, automaton, action figur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7" y="0"/>
            <a:ext cx="48509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64069" y="1021877"/>
            <a:ext cx="5312410" cy="3076674"/>
            <a:chOff x="7356244" y="1607044"/>
            <a:chExt cx="5312410" cy="3076674"/>
          </a:xfrm>
        </p:grpSpPr>
        <p:sp>
          <p:nvSpPr>
            <p:cNvPr id="3" name="TextBox 2"/>
            <p:cNvSpPr txBox="1"/>
            <p:nvPr/>
          </p:nvSpPr>
          <p:spPr>
            <a:xfrm>
              <a:off x="7356244" y="1607044"/>
              <a:ext cx="5312410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56244" y="2930483"/>
              <a:ext cx="4165831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AI Chatbots in education facilitate personalized learning experiences, provide instant feedback, and support student engagement and progress tracking.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5" name="Freeform: Shape 4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266" name="Picture 2" descr="AI-Driven Chatbots - Tech Xpertz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8241" y="699681"/>
            <a:ext cx="11455517" cy="1520472"/>
            <a:chOff x="7053454" y="2268211"/>
            <a:chExt cx="4552337" cy="1520472"/>
          </a:xfrm>
        </p:grpSpPr>
        <p:sp>
          <p:nvSpPr>
            <p:cNvPr id="3" name="TextBox 2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4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For Social Media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53454" y="2999364"/>
              <a:ext cx="4552337" cy="78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have become increasingly popular for social media platforms as they offer businesses and users a range of benefits. Here are some ways AI chatbots are used on social media:</a:t>
              </a:r>
              <a:endParaRPr lang="en-IN" sz="16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" name="AutoShape 2" descr="User"/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1057984" y="2715141"/>
            <a:ext cx="10076033" cy="3825359"/>
            <a:chOff x="1057983" y="2524641"/>
            <a:chExt cx="10076033" cy="3825359"/>
          </a:xfrm>
        </p:grpSpPr>
        <p:sp>
          <p:nvSpPr>
            <p:cNvPr id="19" name="Rectangle 18"/>
            <p:cNvSpPr/>
            <p:nvPr/>
          </p:nvSpPr>
          <p:spPr>
            <a:xfrm>
              <a:off x="1057983" y="2524641"/>
              <a:ext cx="10076033" cy="3825359"/>
            </a:xfrm>
            <a:prstGeom prst="rect">
              <a:avLst/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460499" y="2868870"/>
              <a:ext cx="9271000" cy="3136900"/>
              <a:chOff x="1460500" y="2781300"/>
              <a:chExt cx="9271000" cy="35560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460500" y="2781300"/>
                <a:ext cx="4191000" cy="3556000"/>
                <a:chOff x="812800" y="2781300"/>
                <a:chExt cx="4191000" cy="3556000"/>
              </a:xfrm>
            </p:grpSpPr>
            <p:sp>
              <p:nvSpPr>
                <p:cNvPr id="7" name="Rectangle: Rounded Corners 6"/>
                <p:cNvSpPr/>
                <p:nvPr/>
              </p:nvSpPr>
              <p:spPr>
                <a:xfrm>
                  <a:off x="812800" y="27813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Customer Support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" name="Rectangle: Rounded Corners 8"/>
                <p:cNvSpPr/>
                <p:nvPr/>
              </p:nvSpPr>
              <p:spPr>
                <a:xfrm>
                  <a:off x="812800" y="3750733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Personalized Recommendations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" name="Rectangle: Rounded Corners 10"/>
                <p:cNvSpPr/>
                <p:nvPr/>
              </p:nvSpPr>
              <p:spPr>
                <a:xfrm>
                  <a:off x="812800" y="4720166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Lead Generation and Qualification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" name="Rectangle: Rounded Corners 12"/>
                <p:cNvSpPr/>
                <p:nvPr/>
              </p:nvSpPr>
              <p:spPr>
                <a:xfrm>
                  <a:off x="812800" y="56896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Social Listening and Sentiment Analysis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540500" y="2781300"/>
                <a:ext cx="4191000" cy="3556000"/>
                <a:chOff x="6540500" y="2781300"/>
                <a:chExt cx="4191000" cy="3556000"/>
              </a:xfrm>
            </p:grpSpPr>
            <p:sp>
              <p:nvSpPr>
                <p:cNvPr id="8" name="Rectangle: Rounded Corners 7"/>
                <p:cNvSpPr/>
                <p:nvPr/>
              </p:nvSpPr>
              <p:spPr>
                <a:xfrm>
                  <a:off x="6540500" y="27813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Interactive Content Delivery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" name="Rectangle: Rounded Corners 9"/>
                <p:cNvSpPr/>
                <p:nvPr/>
              </p:nvSpPr>
              <p:spPr>
                <a:xfrm>
                  <a:off x="6540500" y="3750733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Automated Posting and Scheduling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" name="Rectangle: Rounded Corners 11"/>
                <p:cNvSpPr/>
                <p:nvPr/>
              </p:nvSpPr>
              <p:spPr>
                <a:xfrm>
                  <a:off x="6540500" y="4720166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Influencer Marketing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" name="Rectangle: Rounded Corners 13"/>
                <p:cNvSpPr/>
                <p:nvPr/>
              </p:nvSpPr>
              <p:spPr>
                <a:xfrm>
                  <a:off x="6540500" y="56896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179705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Social Media Advertising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739" y="996373"/>
            <a:ext cx="5643880" cy="3491964"/>
            <a:chOff x="7356244" y="1696711"/>
            <a:chExt cx="5643880" cy="3491964"/>
          </a:xfrm>
        </p:grpSpPr>
        <p:sp>
          <p:nvSpPr>
            <p:cNvPr id="3" name="TextBox 2"/>
            <p:cNvSpPr txBox="1"/>
            <p:nvPr/>
          </p:nvSpPr>
          <p:spPr>
            <a:xfrm>
              <a:off x="7356244" y="1696711"/>
              <a:ext cx="5643880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56244" y="3020150"/>
              <a:ext cx="3975331" cy="216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Future trends in technology include advancements in AI Chatbot capabilities, such as improved natural language understanding and contextual conversations.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Freeform: Shape 5"/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314" name="Picture 2" descr="Chatbot 3D Icon download in PNG, OBJ or Blend format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6350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0" y="8890"/>
            <a:ext cx="12198837" cy="6861794"/>
          </a:xfrm>
          <a:custGeom>
            <a:avLst/>
            <a:gdLst>
              <a:gd name="connsiteX0" fmla="*/ 0 w 12198837"/>
              <a:gd name="connsiteY0" fmla="*/ 0 h 6861794"/>
              <a:gd name="connsiteX1" fmla="*/ 12198837 w 12198837"/>
              <a:gd name="connsiteY1" fmla="*/ 0 h 6861794"/>
              <a:gd name="connsiteX2" fmla="*/ 12198837 w 12198837"/>
              <a:gd name="connsiteY2" fmla="*/ 6861795 h 6861794"/>
              <a:gd name="connsiteX3" fmla="*/ 0 w 12198837"/>
              <a:gd name="connsiteY3" fmla="*/ 6861795 h 68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837" h="6861794">
                <a:moveTo>
                  <a:pt x="0" y="0"/>
                </a:moveTo>
                <a:lnTo>
                  <a:pt x="12198837" y="0"/>
                </a:lnTo>
                <a:lnTo>
                  <a:pt x="12198837" y="6861795"/>
                </a:lnTo>
                <a:lnTo>
                  <a:pt x="0" y="686179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/>
          <p:cNvSpPr/>
          <p:nvPr/>
        </p:nvSpPr>
        <p:spPr>
          <a:xfrm>
            <a:off x="-1" y="0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/>
          <p:cNvSpPr/>
          <p:nvPr/>
        </p:nvSpPr>
        <p:spPr>
          <a:xfrm>
            <a:off x="3307121" y="1632909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/>
          <p:cNvSpPr/>
          <p:nvPr/>
        </p:nvSpPr>
        <p:spPr>
          <a:xfrm>
            <a:off x="5916312" y="154914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7347911" y="2172881"/>
            <a:ext cx="3946756" cy="2830797"/>
            <a:chOff x="7356244" y="2268211"/>
            <a:chExt cx="3946756" cy="2830797"/>
          </a:xfrm>
        </p:grpSpPr>
        <p:sp>
          <p:nvSpPr>
            <p:cNvPr id="5" name="TextBox 4"/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56244" y="2930483"/>
              <a:ext cx="3844925" cy="216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In conclusion, AI Chatbots revolutionize customer service, enhance user experiences, and drive operational efficiency, empowering businesses to thrive.</a:t>
              </a:r>
              <a:endParaRPr lang="en-IN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4340" name="Picture 4" descr="2,548 Robot Illustrations - Free in SVG, PNG, EPS - IconScout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1" y="988314"/>
            <a:ext cx="4881373" cy="48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951220" y="2033270"/>
            <a:ext cx="5597525" cy="24993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endParaRPr lang="en-US" sz="32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"AI is like a canvas, and human creativity is the paint</a:t>
            </a:r>
            <a:r>
              <a:rPr lang="en-IN" altLang="en-US" sz="32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brush that brings it to life."</a:t>
            </a:r>
            <a:endParaRPr lang="en-IN" sz="32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7" descr="How Does AI Chatbot Enhance Customer Experiences and Legacy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042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/>
          <p:cNvGrpSpPr/>
          <p:nvPr/>
        </p:nvGrpSpPr>
        <p:grpSpPr>
          <a:xfrm flipH="1">
            <a:off x="424180" y="2268220"/>
            <a:ext cx="4335145" cy="4241800"/>
            <a:chOff x="2087769" y="2723634"/>
            <a:chExt cx="4220086" cy="3858713"/>
          </a:xfrm>
        </p:grpSpPr>
        <p:sp>
          <p:nvSpPr>
            <p:cNvPr id="12" name="Freeform: Shape 11"/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/>
          <p:cNvSpPr/>
          <p:nvPr/>
        </p:nvSpPr>
        <p:spPr>
          <a:xfrm rot="18949176">
            <a:off x="696723" y="2447210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300990" y="1058545"/>
            <a:ext cx="4340860" cy="545084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BRIEF ABOUT CHATBOTS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15" y="1600200"/>
            <a:ext cx="733107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/>
          <p:cNvGrpSpPr/>
          <p:nvPr/>
        </p:nvGrpSpPr>
        <p:grpSpPr>
          <a:xfrm flipH="1">
            <a:off x="424180" y="2268220"/>
            <a:ext cx="4335145" cy="4241800"/>
            <a:chOff x="2087769" y="2723634"/>
            <a:chExt cx="4220086" cy="3858713"/>
          </a:xfrm>
        </p:grpSpPr>
        <p:sp>
          <p:nvSpPr>
            <p:cNvPr id="12" name="Freeform: Shape 11"/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/>
          <p:cNvSpPr/>
          <p:nvPr/>
        </p:nvSpPr>
        <p:spPr>
          <a:xfrm rot="18949176">
            <a:off x="696723" y="2447210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300990" y="1058545"/>
            <a:ext cx="4340860" cy="545084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NEED OF CHATBOTS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60" y="2120265"/>
            <a:ext cx="6932930" cy="3091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19020000">
            <a:off x="11392535" y="95250"/>
            <a:ext cx="1159510" cy="135001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854710" y="1313815"/>
            <a:ext cx="3020695" cy="274828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TYPES OF CHATBOTS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55" y="2618740"/>
            <a:ext cx="7955280" cy="3117850"/>
          </a:xfrm>
          <a:prstGeom prst="rect">
            <a:avLst/>
          </a:prstGeom>
        </p:spPr>
      </p:pic>
      <p:sp>
        <p:nvSpPr>
          <p:cNvPr id="4" name="Freeform: Shape 64"/>
          <p:cNvSpPr/>
          <p:nvPr/>
        </p:nvSpPr>
        <p:spPr>
          <a:xfrm rot="2880000">
            <a:off x="277495" y="5979795"/>
            <a:ext cx="1366520" cy="159766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19020000">
            <a:off x="11392535" y="95250"/>
            <a:ext cx="1159510" cy="135001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1534160" y="797560"/>
            <a:ext cx="3020695" cy="359029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91440" y="255270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24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RULE BASED CHATBOTS COMPARISON</a:t>
            </a:r>
            <a:endParaRPr lang="en-IN" sz="2400" b="1" i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reeform: Shape 64"/>
          <p:cNvSpPr/>
          <p:nvPr/>
        </p:nvSpPr>
        <p:spPr>
          <a:xfrm rot="2880000">
            <a:off x="277495" y="5979795"/>
            <a:ext cx="1366520" cy="159766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5" y="1659890"/>
            <a:ext cx="7405370" cy="5198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19020000">
            <a:off x="11392535" y="95250"/>
            <a:ext cx="1159510" cy="135001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854710" y="1313815"/>
            <a:ext cx="3020695" cy="274828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dirty="0">
                <a:solidFill>
                  <a:schemeClr val="bg1"/>
                </a:solidFill>
                <a:latin typeface="Montserrat" panose="00000500000000000000" pitchFamily="2" charset="0"/>
              </a:rPr>
              <a:t>working?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reeform: Shape 64"/>
          <p:cNvSpPr/>
          <p:nvPr/>
        </p:nvSpPr>
        <p:spPr>
          <a:xfrm rot="2880000">
            <a:off x="277495" y="5979795"/>
            <a:ext cx="1366520" cy="159766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20" y="2483485"/>
            <a:ext cx="7891780" cy="43751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0715" y="955040"/>
            <a:ext cx="5649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olidFill>
                  <a:schemeClr val="bg1"/>
                </a:solidFill>
              </a:rPr>
              <a:t>https://colab.research.google.com/drive/1luwXrahJm2My0akFUaWT9_cLG7oERC6H</a:t>
            </a:r>
            <a:endParaRPr lang="en-US" altLang="en-U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/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65" name="Freeform: Shape 64"/>
          <p:cNvSpPr/>
          <p:nvPr/>
        </p:nvSpPr>
        <p:spPr>
          <a:xfrm rot="19020000">
            <a:off x="11392535" y="95250"/>
            <a:ext cx="1159510" cy="135001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1" name="Group 100"/>
          <p:cNvGrpSpPr/>
          <p:nvPr/>
        </p:nvGrpSpPr>
        <p:grpSpPr>
          <a:xfrm>
            <a:off x="854710" y="1313815"/>
            <a:ext cx="3020695" cy="2748280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1" name="TextBox 10"/>
          <p:cNvSpPr txBox="1"/>
          <p:nvPr/>
        </p:nvSpPr>
        <p:spPr>
          <a:xfrm>
            <a:off x="300990" y="291465"/>
            <a:ext cx="6299200" cy="13087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IN" sz="3500" b="1" dirty="0">
                <a:solidFill>
                  <a:schemeClr val="bg1"/>
                </a:solidFill>
                <a:latin typeface="Montserrat" panose="00000500000000000000" pitchFamily="2" charset="0"/>
              </a:rPr>
              <a:t>Output of simple bot</a:t>
            </a:r>
            <a:endParaRPr lang="en-IN" sz="35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reeform: Shape 64"/>
          <p:cNvSpPr/>
          <p:nvPr/>
        </p:nvSpPr>
        <p:spPr>
          <a:xfrm rot="2880000">
            <a:off x="277495" y="5979795"/>
            <a:ext cx="1366520" cy="1597660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2499"/>
          <a:stretch>
            <a:fillRect/>
          </a:stretch>
        </p:blipFill>
        <p:spPr>
          <a:xfrm>
            <a:off x="4052570" y="1852930"/>
            <a:ext cx="8138795" cy="500507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7564120" y="361950"/>
            <a:ext cx="3081655" cy="6775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IN" altLang="en-US"/>
              <a:t>Chatbot using Python</a:t>
            </a:r>
            <a:endParaRPr lang="en-I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/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/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73100" y="944245"/>
            <a:ext cx="5565775" cy="37306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STEPS INVOLVED IN</a:t>
            </a:r>
            <a:endParaRPr lang="en-IN" sz="4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BUILDING CHATBOT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WITH PYTHON &amp; NLTK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104" name="Picture 8" descr="Hire Chatbot Developers | Hire Remote Chatbot Developers In India  -Prismetric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618865"/>
            <a:ext cx="4945380" cy="2301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4039</Words>
  <Application>WPS Presentation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SimSun</vt:lpstr>
      <vt:lpstr>Wingdings</vt:lpstr>
      <vt:lpstr>Montserrat</vt:lpstr>
      <vt:lpstr>Montserrat Subrayada</vt:lpstr>
      <vt:lpstr>Times New Roman</vt:lpstr>
      <vt:lpstr>Calibri</vt:lpstr>
      <vt:lpstr>Microsoft YaHei</vt:lpstr>
      <vt:lpstr>Arial Unicode MS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sakshi shah</cp:lastModifiedBy>
  <cp:revision>152</cp:revision>
  <dcterms:created xsi:type="dcterms:W3CDTF">2023-06-27T03:48:00Z</dcterms:created>
  <dcterms:modified xsi:type="dcterms:W3CDTF">2025-01-17T17:40:23Z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63C2F77E08CF4AAA8091F3C6300B0853_13</vt:lpwstr>
  </property>
  <property fmtid="{D5CDD505-2E9C-101B-9397-08002B2CF9AE}" pid="3" name="KSOProductBuildVer">
    <vt:lpwstr>1033-12.2.0.19805</vt:lpwstr>
  </property>
</Properties>
</file>